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66" r:id="rId3"/>
  </p:sldIdLst>
  <p:sldSz cx="32398970" cy="43200320"/>
  <p:notesSz cx="6858000" cy="9144000"/>
  <p:custDataLst>
    <p:tags r:id="rId8"/>
  </p:custDataLst>
  <p:defaultTextStyle>
    <a:defPPr>
      <a:defRPr lang="zh-CN"/>
    </a:defPPr>
    <a:lvl1pPr marL="0" algn="l" defTabSz="3629025" rtl="0" eaLnBrk="1" latinLnBrk="0" hangingPunct="1">
      <a:defRPr sz="7145" kern="1200">
        <a:solidFill>
          <a:schemeClr val="tx1"/>
        </a:solidFill>
        <a:latin typeface="+mn-lt"/>
        <a:ea typeface="+mn-ea"/>
        <a:cs typeface="+mn-cs"/>
      </a:defRPr>
    </a:lvl1pPr>
    <a:lvl2pPr marL="1814195" algn="l" defTabSz="3629025" rtl="0" eaLnBrk="1" latinLnBrk="0" hangingPunct="1">
      <a:defRPr sz="7145" kern="1200">
        <a:solidFill>
          <a:schemeClr val="tx1"/>
        </a:solidFill>
        <a:latin typeface="+mn-lt"/>
        <a:ea typeface="+mn-ea"/>
        <a:cs typeface="+mn-cs"/>
      </a:defRPr>
    </a:lvl2pPr>
    <a:lvl3pPr marL="3629025" algn="l" defTabSz="3629025" rtl="0" eaLnBrk="1" latinLnBrk="0" hangingPunct="1">
      <a:defRPr sz="7145" kern="1200">
        <a:solidFill>
          <a:schemeClr val="tx1"/>
        </a:solidFill>
        <a:latin typeface="+mn-lt"/>
        <a:ea typeface="+mn-ea"/>
        <a:cs typeface="+mn-cs"/>
      </a:defRPr>
    </a:lvl3pPr>
    <a:lvl4pPr marL="5443220" algn="l" defTabSz="3629025" rtl="0" eaLnBrk="1" latinLnBrk="0" hangingPunct="1">
      <a:defRPr sz="7145" kern="1200">
        <a:solidFill>
          <a:schemeClr val="tx1"/>
        </a:solidFill>
        <a:latin typeface="+mn-lt"/>
        <a:ea typeface="+mn-ea"/>
        <a:cs typeface="+mn-cs"/>
      </a:defRPr>
    </a:lvl4pPr>
    <a:lvl5pPr marL="7257415" algn="l" defTabSz="3629025" rtl="0" eaLnBrk="1" latinLnBrk="0" hangingPunct="1">
      <a:defRPr sz="7145" kern="1200">
        <a:solidFill>
          <a:schemeClr val="tx1"/>
        </a:solidFill>
        <a:latin typeface="+mn-lt"/>
        <a:ea typeface="+mn-ea"/>
        <a:cs typeface="+mn-cs"/>
      </a:defRPr>
    </a:lvl5pPr>
    <a:lvl6pPr marL="9072245" algn="l" defTabSz="3629025" rtl="0" eaLnBrk="1" latinLnBrk="0" hangingPunct="1">
      <a:defRPr sz="7145" kern="1200">
        <a:solidFill>
          <a:schemeClr val="tx1"/>
        </a:solidFill>
        <a:latin typeface="+mn-lt"/>
        <a:ea typeface="+mn-ea"/>
        <a:cs typeface="+mn-cs"/>
      </a:defRPr>
    </a:lvl6pPr>
    <a:lvl7pPr marL="10886440" algn="l" defTabSz="3629025" rtl="0" eaLnBrk="1" latinLnBrk="0" hangingPunct="1">
      <a:defRPr sz="7145" kern="1200">
        <a:solidFill>
          <a:schemeClr val="tx1"/>
        </a:solidFill>
        <a:latin typeface="+mn-lt"/>
        <a:ea typeface="+mn-ea"/>
        <a:cs typeface="+mn-cs"/>
      </a:defRPr>
    </a:lvl7pPr>
    <a:lvl8pPr marL="12700635" algn="l" defTabSz="3629025" rtl="0" eaLnBrk="1" latinLnBrk="0" hangingPunct="1">
      <a:defRPr sz="7145" kern="1200">
        <a:solidFill>
          <a:schemeClr val="tx1"/>
        </a:solidFill>
        <a:latin typeface="+mn-lt"/>
        <a:ea typeface="+mn-ea"/>
        <a:cs typeface="+mn-cs"/>
      </a:defRPr>
    </a:lvl8pPr>
    <a:lvl9pPr marL="14515465" algn="l" defTabSz="3629025" rtl="0" eaLnBrk="1" latinLnBrk="0" hangingPunct="1">
      <a:defRPr sz="714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622" userDrawn="1">
          <p15:clr>
            <a:srgbClr val="A4A3A4"/>
          </p15:clr>
        </p15:guide>
        <p15:guide id="2" pos="1019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6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13" d="100"/>
          <a:sy n="13" d="100"/>
        </p:scale>
        <p:origin x="2554" y="250"/>
      </p:cViewPr>
      <p:guideLst>
        <p:guide orient="horz" pos="13622"/>
        <p:guide pos="1019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gs" Target="tags/tag8.xml"/><Relationship Id="rId7" Type="http://schemas.openxmlformats.org/officeDocument/2006/relationships/tableStyles" Target="tableStyles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271758" y="1143000"/>
            <a:ext cx="2314484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049911" y="7070108"/>
            <a:ext cx="24299466" cy="1504022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4049911" y="22690338"/>
            <a:ext cx="24299466" cy="10430151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63B8D-2FFF-456B-AB35-6B2D6716F6C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3CF5B-CDD6-4286-B0A1-73A2C107D0C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63B8D-2FFF-456B-AB35-6B2D6716F6C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3CF5B-CDD6-4286-B0A1-73A2C107D0C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1617708" y="14490220"/>
            <a:ext cx="18562092" cy="230623406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918777" y="14490220"/>
            <a:ext cx="55293940" cy="230623406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63B8D-2FFF-456B-AB35-6B2D6716F6C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3CF5B-CDD6-4286-B0A1-73A2C107D0C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63B8D-2FFF-456B-AB35-6B2D6716F6C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3CF5B-CDD6-4286-B0A1-73A2C107D0C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10576" y="10770165"/>
            <a:ext cx="27944386" cy="17970262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210576" y="28910433"/>
            <a:ext cx="27944386" cy="9450136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63B8D-2FFF-456B-AB35-6B2D6716F6C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3CF5B-CDD6-4286-B0A1-73A2C107D0C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918779" y="72441073"/>
            <a:ext cx="36925906" cy="17267255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3249676" y="72441073"/>
            <a:ext cx="36930126" cy="17267255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63B8D-2FFF-456B-AB35-6B2D6716F6C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3CF5B-CDD6-4286-B0A1-73A2C107D0C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31671" y="2300037"/>
            <a:ext cx="27944386" cy="8350126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231672" y="10590160"/>
            <a:ext cx="13706416" cy="519007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2231672" y="15780233"/>
            <a:ext cx="13706416" cy="2321034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16402140" y="10590160"/>
            <a:ext cx="13773917" cy="519007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16402140" y="15780233"/>
            <a:ext cx="13773917" cy="2321034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63B8D-2FFF-456B-AB35-6B2D6716F6C4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3CF5B-CDD6-4286-B0A1-73A2C107D0C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63B8D-2FFF-456B-AB35-6B2D6716F6C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3CF5B-CDD6-4286-B0A1-73A2C107D0C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63B8D-2FFF-456B-AB35-6B2D6716F6C4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3CF5B-CDD6-4286-B0A1-73A2C107D0C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31672" y="2880042"/>
            <a:ext cx="10449613" cy="1008014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3773917" y="6220095"/>
            <a:ext cx="16402140" cy="3070045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231672" y="12960191"/>
            <a:ext cx="10449613" cy="2401035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63B8D-2FFF-456B-AB35-6B2D6716F6C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3CF5B-CDD6-4286-B0A1-73A2C107D0C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31672" y="2880042"/>
            <a:ext cx="10449613" cy="1008014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3773917" y="6220095"/>
            <a:ext cx="16402140" cy="3070045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231672" y="12960191"/>
            <a:ext cx="10449613" cy="2401035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63B8D-2FFF-456B-AB35-6B2D6716F6C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3CF5B-CDD6-4286-B0A1-73A2C107D0C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2227451" y="2300037"/>
            <a:ext cx="27944386" cy="8350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227451" y="11500170"/>
            <a:ext cx="27944386" cy="274104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2227451" y="40040594"/>
            <a:ext cx="7289840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E63B8D-2FFF-456B-AB35-6B2D6716F6C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10732264" y="40040594"/>
            <a:ext cx="10934760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22881997" y="40040594"/>
            <a:ext cx="7289840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93CF5B-CDD6-4286-B0A1-73A2C107D0C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5.xml"/><Relationship Id="rId8" Type="http://schemas.openxmlformats.org/officeDocument/2006/relationships/image" Target="../media/image4.png"/><Relationship Id="rId7" Type="http://schemas.openxmlformats.org/officeDocument/2006/relationships/tags" Target="../tags/tag4.xml"/><Relationship Id="rId6" Type="http://schemas.openxmlformats.org/officeDocument/2006/relationships/image" Target="../media/image3.png"/><Relationship Id="rId5" Type="http://schemas.openxmlformats.org/officeDocument/2006/relationships/tags" Target="../tags/tag3.xml"/><Relationship Id="rId4" Type="http://schemas.openxmlformats.org/officeDocument/2006/relationships/image" Target="../media/image2.png"/><Relationship Id="rId3" Type="http://schemas.openxmlformats.org/officeDocument/2006/relationships/tags" Target="../tags/tag2.xml"/><Relationship Id="rId24" Type="http://schemas.openxmlformats.org/officeDocument/2006/relationships/notesSlide" Target="../notesSlides/notesSlide1.xml"/><Relationship Id="rId23" Type="http://schemas.openxmlformats.org/officeDocument/2006/relationships/slideLayout" Target="../slideLayouts/slideLayout1.xml"/><Relationship Id="rId22" Type="http://schemas.openxmlformats.org/officeDocument/2006/relationships/image" Target="../media/image15.jpeg"/><Relationship Id="rId21" Type="http://schemas.openxmlformats.org/officeDocument/2006/relationships/image" Target="../media/image14.png"/><Relationship Id="rId20" Type="http://schemas.openxmlformats.org/officeDocument/2006/relationships/image" Target="../media/image13.jpeg"/><Relationship Id="rId2" Type="http://schemas.openxmlformats.org/officeDocument/2006/relationships/tags" Target="../tags/tag1.xml"/><Relationship Id="rId19" Type="http://schemas.openxmlformats.org/officeDocument/2006/relationships/image" Target="../media/image12.png"/><Relationship Id="rId18" Type="http://schemas.openxmlformats.org/officeDocument/2006/relationships/image" Target="../media/image11.png"/><Relationship Id="rId17" Type="http://schemas.openxmlformats.org/officeDocument/2006/relationships/image" Target="../media/image10.png"/><Relationship Id="rId16" Type="http://schemas.openxmlformats.org/officeDocument/2006/relationships/image" Target="../media/image9.png"/><Relationship Id="rId15" Type="http://schemas.openxmlformats.org/officeDocument/2006/relationships/image" Target="../media/image8.png"/><Relationship Id="rId14" Type="http://schemas.openxmlformats.org/officeDocument/2006/relationships/image" Target="../media/image7.png"/><Relationship Id="rId13" Type="http://schemas.openxmlformats.org/officeDocument/2006/relationships/tags" Target="../tags/tag7.xml"/><Relationship Id="rId12" Type="http://schemas.openxmlformats.org/officeDocument/2006/relationships/image" Target="../media/image6.png"/><Relationship Id="rId11" Type="http://schemas.openxmlformats.org/officeDocument/2006/relationships/tags" Target="../tags/tag6.xml"/><Relationship Id="rId10" Type="http://schemas.openxmlformats.org/officeDocument/2006/relationships/image" Target="../media/image5.pn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>
            <p:custDataLst>
              <p:tags r:id="rId2"/>
            </p:custDataLst>
          </p:nvPr>
        </p:nvSpPr>
        <p:spPr>
          <a:xfrm>
            <a:off x="1515110" y="747395"/>
            <a:ext cx="29368750" cy="39926260"/>
          </a:xfrm>
          <a:prstGeom prst="rect">
            <a:avLst/>
          </a:prstGeom>
          <a:solidFill>
            <a:schemeClr val="bg1">
              <a:alpha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362902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7145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pic>
        <p:nvPicPr>
          <p:cNvPr id="8" name="图片 7" descr="WmnvYnbY30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964565" y="-1634490"/>
            <a:ext cx="34284920" cy="44628435"/>
          </a:xfrm>
          <a:prstGeom prst="rect">
            <a:avLst/>
          </a:prstGeom>
        </p:spPr>
      </p:pic>
      <p:pic>
        <p:nvPicPr>
          <p:cNvPr id="24" name="图片 23" descr="38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0" y="-3316242"/>
            <a:ext cx="32857440" cy="26103580"/>
          </a:xfrm>
          <a:prstGeom prst="rect">
            <a:avLst/>
          </a:prstGeom>
        </p:spPr>
      </p:pic>
      <p:grpSp>
        <p:nvGrpSpPr>
          <p:cNvPr id="23" name="组合 22"/>
          <p:cNvGrpSpPr/>
          <p:nvPr/>
        </p:nvGrpSpPr>
        <p:grpSpPr>
          <a:xfrm>
            <a:off x="11377580" y="40753800"/>
            <a:ext cx="9741600" cy="2160000"/>
            <a:chOff x="13849" y="57681"/>
            <a:chExt cx="22689" cy="5447"/>
          </a:xfrm>
        </p:grpSpPr>
        <p:pic>
          <p:nvPicPr>
            <p:cNvPr id="17" name="图片 16" descr="厚学致新"/>
            <p:cNvPicPr>
              <a:picLocks noChangeAspect="1"/>
            </p:cNvPicPr>
            <p:nvPr>
              <p:custDataLst>
                <p:tags r:id="rId7"/>
              </p:custDataLst>
            </p:nvPr>
          </p:nvPicPr>
          <p:blipFill>
            <a:blip r:embed="rId8"/>
            <a:stretch>
              <a:fillRect/>
            </a:stretch>
          </p:blipFill>
          <p:spPr>
            <a:xfrm>
              <a:off x="27860" y="59806"/>
              <a:ext cx="8678" cy="3322"/>
            </a:xfrm>
            <a:prstGeom prst="rect">
              <a:avLst/>
            </a:prstGeom>
          </p:spPr>
        </p:pic>
        <p:pic>
          <p:nvPicPr>
            <p:cNvPr id="21" name="图片 20" descr="C:/Users/123/AppData/Local/Temp/kaimatting/20210509112114/output_aiMatting_20210509112121.pngoutput_aiMatting_20210509112121"/>
            <p:cNvPicPr>
              <a:picLocks noChangeAspect="1"/>
            </p:cNvPicPr>
            <p:nvPr>
              <p:custDataLst>
                <p:tags r:id="rId9"/>
              </p:custDataLst>
            </p:nvPr>
          </p:nvPicPr>
          <p:blipFill>
            <a:blip r:embed="rId10"/>
            <a:stretch>
              <a:fillRect/>
            </a:stretch>
          </p:blipFill>
          <p:spPr>
            <a:xfrm>
              <a:off x="23296" y="57681"/>
              <a:ext cx="4670" cy="4666"/>
            </a:xfrm>
            <a:prstGeom prst="rect">
              <a:avLst/>
            </a:prstGeom>
          </p:spPr>
        </p:pic>
        <p:pic>
          <p:nvPicPr>
            <p:cNvPr id="22" name="图片 21" descr="勤恳朴诚"/>
            <p:cNvPicPr>
              <a:picLocks noChangeAspect="1"/>
            </p:cNvPicPr>
            <p:nvPr>
              <p:custDataLst>
                <p:tags r:id="rId11"/>
              </p:custDataLst>
            </p:nvPr>
          </p:nvPicPr>
          <p:blipFill>
            <a:blip r:embed="rId12"/>
            <a:stretch>
              <a:fillRect/>
            </a:stretch>
          </p:blipFill>
          <p:spPr>
            <a:xfrm>
              <a:off x="13849" y="59834"/>
              <a:ext cx="9447" cy="3294"/>
            </a:xfrm>
            <a:prstGeom prst="rect">
              <a:avLst/>
            </a:prstGeom>
          </p:spPr>
        </p:pic>
      </p:grpSp>
      <p:sp>
        <p:nvSpPr>
          <p:cNvPr id="39" name="文本框 43"/>
          <p:cNvSpPr txBox="1"/>
          <p:nvPr>
            <p:custDataLst>
              <p:tags r:id="rId13"/>
            </p:custDataLst>
          </p:nvPr>
        </p:nvSpPr>
        <p:spPr>
          <a:xfrm>
            <a:off x="2716764" y="31917345"/>
            <a:ext cx="130885" cy="354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7" name="弧形 86"/>
          <p:cNvSpPr/>
          <p:nvPr/>
        </p:nvSpPr>
        <p:spPr>
          <a:xfrm>
            <a:off x="12473905" y="6054322"/>
            <a:ext cx="4941118" cy="4211933"/>
          </a:xfrm>
          <a:prstGeom prst="arc">
            <a:avLst>
              <a:gd name="adj1" fmla="val 4220243"/>
              <a:gd name="adj2" fmla="val 6605577"/>
            </a:avLst>
          </a:prstGeom>
          <a:noFill/>
          <a:ln w="57150">
            <a:noFill/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矩形: 圆顶角 87"/>
          <p:cNvSpPr/>
          <p:nvPr/>
        </p:nvSpPr>
        <p:spPr>
          <a:xfrm>
            <a:off x="2071723" y="19459463"/>
            <a:ext cx="17148056" cy="8648859"/>
          </a:xfrm>
          <a:prstGeom prst="round2SameRect">
            <a:avLst>
              <a:gd name="adj1" fmla="val 8558"/>
              <a:gd name="adj2" fmla="val 0"/>
            </a:avLst>
          </a:prstGeom>
          <a:noFill/>
          <a:ln w="76200">
            <a:solidFill>
              <a:srgbClr val="40315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zh-CN" altLang="en-US" dirty="0"/>
          </a:p>
        </p:txBody>
      </p:sp>
      <p:sp>
        <p:nvSpPr>
          <p:cNvPr id="89" name="矩形: 圆角 88"/>
          <p:cNvSpPr/>
          <p:nvPr/>
        </p:nvSpPr>
        <p:spPr>
          <a:xfrm>
            <a:off x="2882618" y="19661376"/>
            <a:ext cx="4668617" cy="786789"/>
          </a:xfrm>
          <a:prstGeom prst="roundRect">
            <a:avLst/>
          </a:prstGeom>
          <a:solidFill>
            <a:srgbClr val="4219A5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、实物整体设计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0" name="文本框 89"/>
          <p:cNvSpPr txBox="1"/>
          <p:nvPr/>
        </p:nvSpPr>
        <p:spPr>
          <a:xfrm>
            <a:off x="10705726" y="5004443"/>
            <a:ext cx="6734289" cy="6831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zh-CN" altLang="en-US" sz="3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传统变流器测试需持续消耗大量电能，存在能耗高、成本高的问题。</a:t>
            </a:r>
            <a:endParaRPr lang="zh-CN" altLang="en-US" sz="30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zh-CN" altLang="en-US" sz="3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本作品基于</a:t>
            </a:r>
            <a:r>
              <a:rPr lang="en-US" altLang="zh-CN" sz="3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“</a:t>
            </a:r>
            <a:r>
              <a:rPr lang="zh-CN" altLang="en-US" sz="3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能量闭环回馈</a:t>
            </a:r>
            <a:r>
              <a:rPr lang="en-US" altLang="zh-CN" sz="3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” </a:t>
            </a:r>
            <a:r>
              <a:rPr lang="zh-CN" altLang="en-US" sz="3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理念，设计由</a:t>
            </a:r>
            <a:r>
              <a:rPr lang="en-US" altLang="zh-CN" sz="3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“DC-AC+ AC-DC” </a:t>
            </a:r>
            <a:r>
              <a:rPr lang="zh-CN" altLang="en-US" sz="3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组成的负载试验装置：直流电源供电给变流器</a:t>
            </a:r>
            <a:r>
              <a:rPr lang="en-US" altLang="zh-CN" sz="3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1</a:t>
            </a:r>
            <a:r>
              <a:rPr lang="zh-CN" altLang="en-US" sz="3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，将直流电逆变为交流电；经连接单元传输至变流器</a:t>
            </a:r>
            <a:r>
              <a:rPr lang="en-US" altLang="zh-CN" sz="3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2</a:t>
            </a:r>
            <a:r>
              <a:rPr lang="zh-CN" altLang="en-US" sz="3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，再整流为直流电回供至变流器</a:t>
            </a:r>
            <a:r>
              <a:rPr lang="en-US" altLang="zh-CN" sz="3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1 </a:t>
            </a:r>
            <a:r>
              <a:rPr lang="zh-CN" altLang="en-US" sz="3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输入端，形成能量循环，大幅降低测试过程中的电能消耗，实现绿色节能测试。</a:t>
            </a:r>
            <a:r>
              <a:rPr lang="en-US" altLang="zh-CN" sz="3000" b="1" dirty="0"/>
              <a:t>	</a:t>
            </a:r>
            <a:endParaRPr lang="zh-CN" altLang="en-US" sz="3000" dirty="0"/>
          </a:p>
        </p:txBody>
      </p:sp>
      <p:sp>
        <p:nvSpPr>
          <p:cNvPr id="95" name="矩形: 圆顶角 94"/>
          <p:cNvSpPr/>
          <p:nvPr/>
        </p:nvSpPr>
        <p:spPr>
          <a:xfrm>
            <a:off x="2159545" y="11974179"/>
            <a:ext cx="16971063" cy="7316170"/>
          </a:xfrm>
          <a:prstGeom prst="round2SameRect">
            <a:avLst>
              <a:gd name="adj1" fmla="val 8558"/>
              <a:gd name="adj2" fmla="val 0"/>
            </a:avLst>
          </a:prstGeom>
          <a:noFill/>
          <a:ln w="76200">
            <a:solidFill>
              <a:srgbClr val="40315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zh-CN" altLang="en-US" dirty="0"/>
          </a:p>
        </p:txBody>
      </p:sp>
      <p:sp>
        <p:nvSpPr>
          <p:cNvPr id="96" name="矩形: 圆角 95"/>
          <p:cNvSpPr/>
          <p:nvPr/>
        </p:nvSpPr>
        <p:spPr>
          <a:xfrm>
            <a:off x="2656762" y="12131046"/>
            <a:ext cx="3464560" cy="786789"/>
          </a:xfrm>
          <a:prstGeom prst="roundRect">
            <a:avLst/>
          </a:prstGeom>
          <a:solidFill>
            <a:srgbClr val="4219A5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、理论基础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7" name="矩形: 圆顶角 96"/>
          <p:cNvSpPr/>
          <p:nvPr/>
        </p:nvSpPr>
        <p:spPr>
          <a:xfrm>
            <a:off x="19497857" y="11869426"/>
            <a:ext cx="10684425" cy="16144781"/>
          </a:xfrm>
          <a:prstGeom prst="round2SameRect">
            <a:avLst>
              <a:gd name="adj1" fmla="val 8558"/>
              <a:gd name="adj2" fmla="val 0"/>
            </a:avLst>
          </a:prstGeom>
          <a:noFill/>
          <a:ln w="76200">
            <a:solidFill>
              <a:srgbClr val="40315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zh-CN" altLang="en-US" dirty="0"/>
          </a:p>
        </p:txBody>
      </p:sp>
      <p:sp>
        <p:nvSpPr>
          <p:cNvPr id="98" name="矩形: 圆角 97"/>
          <p:cNvSpPr/>
          <p:nvPr/>
        </p:nvSpPr>
        <p:spPr>
          <a:xfrm>
            <a:off x="20464550" y="12176840"/>
            <a:ext cx="3464560" cy="786789"/>
          </a:xfrm>
          <a:prstGeom prst="roundRect">
            <a:avLst/>
          </a:prstGeom>
          <a:solidFill>
            <a:srgbClr val="4219A5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、仿真</a:t>
            </a:r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模拟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9" name="文本框 98"/>
          <p:cNvSpPr txBox="1"/>
          <p:nvPr/>
        </p:nvSpPr>
        <p:spPr>
          <a:xfrm>
            <a:off x="2237258" y="13103005"/>
            <a:ext cx="6042330" cy="2168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3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3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）总体拓扑</a:t>
            </a:r>
            <a:endParaRPr lang="zh-CN" altLang="en-US" sz="3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3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3000" dirty="0"/>
          </a:p>
        </p:txBody>
      </p:sp>
      <p:sp>
        <p:nvSpPr>
          <p:cNvPr id="102" name="文本框 101"/>
          <p:cNvSpPr txBox="1"/>
          <p:nvPr/>
        </p:nvSpPr>
        <p:spPr>
          <a:xfrm>
            <a:off x="23583265" y="13996035"/>
            <a:ext cx="6266180" cy="29337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zh-CN" altLang="en-US" sz="3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整流器</a:t>
            </a:r>
            <a:r>
              <a:rPr lang="en-US" altLang="zh-CN" sz="3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3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逆变器：</a:t>
            </a:r>
            <a:endParaRPr lang="zh-CN" altLang="en-US" sz="3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统一三相全桥拓扑</a:t>
            </a:r>
            <a:endParaRPr lang="zh-CN" altLang="en-US" sz="3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整流</a:t>
            </a:r>
            <a:r>
              <a:rPr lang="en-US" altLang="zh-CN" sz="3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3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逆变</a:t>
            </a:r>
            <a:r>
              <a:rPr lang="en-US" altLang="zh-CN" sz="3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3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双算法高效控制</a:t>
            </a:r>
            <a:r>
              <a:rPr lang="en-US" altLang="zh-CN" sz="3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3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转换性能稳定且优秀</a:t>
            </a:r>
            <a:endParaRPr lang="zh-CN" altLang="en-US" sz="3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3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3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3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3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3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3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3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3000" b="0" dirty="0">
                <a:ea typeface="微软雅黑" panose="020B0503020204020204" pitchFamily="34" charset="-122"/>
              </a:rPr>
              <a:t>              </a:t>
            </a:r>
            <a:r>
              <a:rPr lang="zh-CN" altLang="en-US" sz="3000" b="1" dirty="0">
                <a:ea typeface="微软雅黑" panose="020B0503020204020204" pitchFamily="34" charset="-122"/>
              </a:rPr>
              <a:t>                       </a:t>
            </a:r>
            <a:endParaRPr lang="en-US" altLang="zh-CN" sz="3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5" name="组合 104"/>
          <p:cNvGrpSpPr/>
          <p:nvPr/>
        </p:nvGrpSpPr>
        <p:grpSpPr>
          <a:xfrm>
            <a:off x="10642600" y="4575175"/>
            <a:ext cx="19532600" cy="7228205"/>
            <a:chOff x="540438" y="5603851"/>
            <a:chExt cx="31320000" cy="7228229"/>
          </a:xfrm>
        </p:grpSpPr>
        <p:sp>
          <p:nvSpPr>
            <p:cNvPr id="106" name="矩形: 圆顶角 105"/>
            <p:cNvSpPr/>
            <p:nvPr/>
          </p:nvSpPr>
          <p:spPr>
            <a:xfrm>
              <a:off x="540438" y="5603851"/>
              <a:ext cx="31320000" cy="7228229"/>
            </a:xfrm>
            <a:prstGeom prst="round2SameRect">
              <a:avLst>
                <a:gd name="adj1" fmla="val 8558"/>
                <a:gd name="adj2" fmla="val 0"/>
              </a:avLst>
            </a:prstGeom>
            <a:noFill/>
            <a:ln w="76200">
              <a:solidFill>
                <a:srgbClr val="40315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/>
            </a:p>
          </p:txBody>
        </p:sp>
        <p:sp>
          <p:nvSpPr>
            <p:cNvPr id="107" name="矩形: 圆角 106"/>
            <p:cNvSpPr/>
            <p:nvPr/>
          </p:nvSpPr>
          <p:spPr>
            <a:xfrm>
              <a:off x="1174780" y="5739106"/>
              <a:ext cx="5903555" cy="786768"/>
            </a:xfrm>
            <a:prstGeom prst="roundRect">
              <a:avLst/>
            </a:prstGeom>
            <a:solidFill>
              <a:srgbClr val="4219A5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CN" sz="40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en-US" altLang="zh-CN" sz="4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zh-CN" altLang="en-US" sz="4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、</a:t>
              </a:r>
              <a:r>
                <a:rPr lang="zh-CN" altLang="en-US" sz="4000" b="1" dirty="0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项目简介</a:t>
              </a:r>
              <a:endPara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endPara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20" name="矩形: 圆顶角 119"/>
          <p:cNvSpPr/>
          <p:nvPr/>
        </p:nvSpPr>
        <p:spPr>
          <a:xfrm>
            <a:off x="2071724" y="28248583"/>
            <a:ext cx="17163876" cy="10913626"/>
          </a:xfrm>
          <a:prstGeom prst="round2SameRect">
            <a:avLst>
              <a:gd name="adj1" fmla="val 8558"/>
              <a:gd name="adj2" fmla="val 0"/>
            </a:avLst>
          </a:prstGeom>
          <a:noFill/>
          <a:ln w="76200">
            <a:solidFill>
              <a:srgbClr val="40315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zh-CN" altLang="en-US" dirty="0"/>
          </a:p>
        </p:txBody>
      </p:sp>
      <p:sp>
        <p:nvSpPr>
          <p:cNvPr id="121" name="矩形: 圆角 120"/>
          <p:cNvSpPr/>
          <p:nvPr/>
        </p:nvSpPr>
        <p:spPr>
          <a:xfrm>
            <a:off x="2329120" y="28524774"/>
            <a:ext cx="3464560" cy="786789"/>
          </a:xfrm>
          <a:prstGeom prst="roundRect">
            <a:avLst/>
          </a:prstGeom>
          <a:solidFill>
            <a:srgbClr val="4219A5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性能分析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4" name="矩形: 圆顶角 133"/>
          <p:cNvSpPr/>
          <p:nvPr/>
        </p:nvSpPr>
        <p:spPr>
          <a:xfrm>
            <a:off x="19572417" y="28235588"/>
            <a:ext cx="10609866" cy="10913626"/>
          </a:xfrm>
          <a:prstGeom prst="round2SameRect">
            <a:avLst>
              <a:gd name="adj1" fmla="val 8558"/>
              <a:gd name="adj2" fmla="val 0"/>
            </a:avLst>
          </a:prstGeom>
          <a:noFill/>
          <a:ln w="76200">
            <a:solidFill>
              <a:srgbClr val="40315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zh-CN" altLang="en-US" dirty="0"/>
          </a:p>
        </p:txBody>
      </p:sp>
      <p:sp>
        <p:nvSpPr>
          <p:cNvPr id="135" name="矩形: 圆角 134"/>
          <p:cNvSpPr/>
          <p:nvPr/>
        </p:nvSpPr>
        <p:spPr>
          <a:xfrm>
            <a:off x="20190365" y="28548943"/>
            <a:ext cx="3464560" cy="786789"/>
          </a:xfrm>
          <a:prstGeom prst="roundRect">
            <a:avLst/>
          </a:prstGeom>
          <a:solidFill>
            <a:srgbClr val="4219A5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、总    结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6" name="文本框 135"/>
          <p:cNvSpPr txBox="1"/>
          <p:nvPr/>
        </p:nvSpPr>
        <p:spPr>
          <a:xfrm>
            <a:off x="20312904" y="29371662"/>
            <a:ext cx="9608875" cy="2399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sz="3000" b="1" dirty="0">
              <a:solidFill>
                <a:schemeClr val="tx1"/>
              </a:solidFill>
              <a:latin typeface="+mn-ea"/>
            </a:endParaRPr>
          </a:p>
          <a:p>
            <a:endParaRPr lang="en-US" altLang="zh-CN" sz="3000" b="1" dirty="0">
              <a:solidFill>
                <a:schemeClr val="tx1"/>
              </a:solidFill>
              <a:latin typeface="+mn-ea"/>
            </a:endParaRPr>
          </a:p>
          <a:p>
            <a:pPr marL="514350" indent="-514350">
              <a:buFont typeface="Wingdings" panose="05000000000000000000" pitchFamily="2" charset="2"/>
              <a:buChar char="u"/>
            </a:pPr>
            <a:endParaRPr lang="en-US" altLang="zh-CN" sz="3000" b="1" dirty="0">
              <a:solidFill>
                <a:schemeClr val="tx1"/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endParaRPr lang="en-US" altLang="zh-CN" sz="3000" b="1" dirty="0">
              <a:solidFill>
                <a:schemeClr val="tx1"/>
              </a:solidFill>
              <a:latin typeface="+mn-ea"/>
            </a:endParaRPr>
          </a:p>
          <a:p>
            <a:pPr algn="ctr"/>
            <a:endParaRPr lang="en-US" altLang="zh-CN" sz="3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40" name="文本框 139"/>
          <p:cNvSpPr txBox="1"/>
          <p:nvPr/>
        </p:nvSpPr>
        <p:spPr>
          <a:xfrm>
            <a:off x="8440920" y="1687309"/>
            <a:ext cx="16256000" cy="1476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9000" b="1" dirty="0"/>
              <a:t>能量回馈的变流器负载试验装置</a:t>
            </a:r>
            <a:endParaRPr lang="zh-CN" altLang="en-US" sz="9000" b="1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7992725" y="5497195"/>
            <a:ext cx="11856720" cy="502412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013710" y="14063345"/>
            <a:ext cx="7880350" cy="49149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1038205" y="12458700"/>
            <a:ext cx="7628890" cy="651954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）理论基础</a:t>
            </a:r>
            <a:endParaRPr lang="zh-CN" altLang="en-US" sz="3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本装置理论基础是相同三相全桥拓扑。</a:t>
            </a:r>
            <a:endParaRPr lang="zh-CN" altLang="en-US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以</a:t>
            </a:r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STM32G474RET6 </a:t>
            </a: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为主控。变流器</a:t>
            </a:r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1 </a:t>
            </a: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用</a:t>
            </a:r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SVPWM </a:t>
            </a: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算法将直流电转三相交流电，变流器</a:t>
            </a:r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2 </a:t>
            </a: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用</a:t>
            </a:r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SPWM </a:t>
            </a: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算法将交流电整流回供，形成能量闭环。</a:t>
            </a:r>
            <a:endParaRPr lang="zh-CN" altLang="en-US" sz="3600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0464780" y="14221460"/>
            <a:ext cx="2890520" cy="278828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20464780" y="17900015"/>
            <a:ext cx="3673475" cy="2548255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20464780" y="21397595"/>
            <a:ext cx="4108450" cy="2093595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20464780" y="24470360"/>
            <a:ext cx="3961130" cy="280416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2883080" y="20826912"/>
            <a:ext cx="8835365" cy="6626524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24617680" y="17607280"/>
            <a:ext cx="6266180" cy="29337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zh-CN" altLang="en-US" sz="3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电源</a:t>
            </a:r>
            <a:r>
              <a:rPr lang="zh-CN" altLang="en-US" sz="3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主控板：</a:t>
            </a:r>
            <a:endParaRPr lang="zh-CN" altLang="en-US" sz="3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支持高精度时钟</a:t>
            </a:r>
            <a:r>
              <a:rPr lang="zh-CN" altLang="en-US" sz="3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高速运行</a:t>
            </a:r>
            <a:endParaRPr lang="zh-CN" altLang="en-US" sz="3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支持多路</a:t>
            </a:r>
            <a:r>
              <a:rPr lang="en-US" altLang="zh-CN" sz="3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ADC</a:t>
            </a:r>
            <a:r>
              <a:rPr lang="zh-CN" altLang="en-US" sz="3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实时检测</a:t>
            </a:r>
            <a:endParaRPr lang="zh-CN" altLang="en-US" sz="3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接口资源丰富，满足多样</a:t>
            </a:r>
            <a:r>
              <a:rPr lang="zh-CN" altLang="en-US" sz="3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需求</a:t>
            </a:r>
            <a:endParaRPr lang="zh-CN" altLang="en-US" sz="3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sz="3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3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3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3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3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3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3000" b="0" dirty="0">
                <a:ea typeface="微软雅黑" panose="020B0503020204020204" pitchFamily="34" charset="-122"/>
              </a:rPr>
              <a:t>              </a:t>
            </a:r>
            <a:r>
              <a:rPr lang="zh-CN" altLang="en-US" sz="3000" b="1" dirty="0">
                <a:ea typeface="微软雅黑" panose="020B0503020204020204" pitchFamily="34" charset="-122"/>
              </a:rPr>
              <a:t>                       </a:t>
            </a:r>
            <a:endParaRPr lang="en-US" altLang="zh-CN" sz="3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24697055" y="20883880"/>
            <a:ext cx="6266180" cy="29337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zh-CN" altLang="en-US" sz="3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电压检测</a:t>
            </a:r>
            <a:r>
              <a:rPr lang="zh-CN" altLang="en-US" sz="3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模块：</a:t>
            </a:r>
            <a:endParaRPr lang="zh-CN" altLang="en-US" sz="3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检测精度高</a:t>
            </a:r>
            <a:r>
              <a:rPr lang="en-US" altLang="zh-CN" sz="3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3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误差</a:t>
            </a:r>
            <a:r>
              <a:rPr lang="en-US" altLang="zh-CN" sz="3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≤1.0%</a:t>
            </a:r>
            <a:endParaRPr lang="en-US" altLang="zh-CN" sz="3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响应速度快</a:t>
            </a:r>
            <a:r>
              <a:rPr lang="en-US" altLang="zh-CN" sz="3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3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支持高速</a:t>
            </a:r>
            <a:r>
              <a:rPr lang="zh-CN" altLang="en-US" sz="3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采样</a:t>
            </a:r>
            <a:endParaRPr lang="en-US" altLang="zh-CN" sz="3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适配低中高频率</a:t>
            </a:r>
            <a:r>
              <a:rPr lang="zh-CN" altLang="en-US" sz="3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的交流</a:t>
            </a:r>
            <a:r>
              <a:rPr lang="zh-CN" altLang="en-US" sz="3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电</a:t>
            </a:r>
            <a:endParaRPr lang="zh-CN" altLang="en-US" sz="3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3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3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3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3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3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3000" b="0" dirty="0">
                <a:ea typeface="微软雅黑" panose="020B0503020204020204" pitchFamily="34" charset="-122"/>
              </a:rPr>
              <a:t>              </a:t>
            </a:r>
            <a:r>
              <a:rPr lang="zh-CN" altLang="en-US" sz="3000" b="1" dirty="0">
                <a:ea typeface="微软雅黑" panose="020B0503020204020204" pitchFamily="34" charset="-122"/>
              </a:rPr>
              <a:t>                       </a:t>
            </a:r>
            <a:endParaRPr lang="en-US" altLang="zh-CN" sz="3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4756110" y="24244935"/>
            <a:ext cx="6266180" cy="29337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charset="0"/>
              <a:buChar char="n"/>
            </a:pPr>
            <a:r>
              <a:rPr lang="zh-CN" altLang="en-US" sz="3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辅助</a:t>
            </a:r>
            <a:r>
              <a:rPr lang="zh-CN" altLang="en-US" sz="3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电源模块：</a:t>
            </a:r>
            <a:endParaRPr lang="zh-CN" altLang="en-US" sz="3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适配性广</a:t>
            </a:r>
            <a:r>
              <a:rPr lang="en-US" altLang="zh-CN" sz="3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3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支持多路</a:t>
            </a:r>
            <a:r>
              <a:rPr lang="zh-CN" altLang="en-US" sz="3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电压输出</a:t>
            </a:r>
            <a:endParaRPr lang="zh-CN" altLang="en-US" sz="3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输出稳定</a:t>
            </a:r>
            <a:r>
              <a:rPr lang="en-US" altLang="zh-CN" sz="3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3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保障供电</a:t>
            </a:r>
            <a:r>
              <a:rPr lang="zh-CN" altLang="en-US" sz="3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需求</a:t>
            </a:r>
            <a:endParaRPr lang="zh-CN" altLang="en-US" sz="3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转换</a:t>
            </a:r>
            <a:r>
              <a:rPr lang="zh-CN" altLang="en-US" sz="3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稳定高效</a:t>
            </a:r>
            <a:r>
              <a:rPr lang="en-US" altLang="zh-CN" sz="3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3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发热</a:t>
            </a:r>
            <a:r>
              <a:rPr lang="zh-CN" altLang="en-US" sz="3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极小</a:t>
            </a:r>
            <a:endParaRPr lang="zh-CN" altLang="en-US" sz="3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3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3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3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3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3000" b="0" dirty="0">
                <a:ea typeface="微软雅黑" panose="020B0503020204020204" pitchFamily="34" charset="-122"/>
              </a:rPr>
              <a:t>              </a:t>
            </a:r>
            <a:r>
              <a:rPr lang="zh-CN" altLang="en-US" sz="3000" b="1" dirty="0">
                <a:ea typeface="微软雅黑" panose="020B0503020204020204" pitchFamily="34" charset="-122"/>
              </a:rPr>
              <a:t>                       </a:t>
            </a:r>
            <a:endParaRPr lang="en-US" altLang="zh-CN" sz="3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20750530" y="13168630"/>
            <a:ext cx="5188585" cy="8274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charset="0"/>
              <a:buChar char="u"/>
            </a:pPr>
            <a:r>
              <a:rPr lang="zh-CN" altLang="en-US" sz="3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主要器件</a:t>
            </a:r>
            <a:endParaRPr lang="zh-CN" altLang="en-US" sz="3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2252325" y="19746595"/>
            <a:ext cx="6414770" cy="77069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571500" indent="-571500">
              <a:lnSpc>
                <a:spcPct val="150000"/>
              </a:lnSpc>
              <a:buFont typeface="Wingdings" panose="05000000000000000000" charset="0"/>
              <a:buChar char="u"/>
            </a:pPr>
            <a:r>
              <a:rPr lang="zh-CN" altLang="en-US" sz="4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实物连接</a:t>
            </a:r>
            <a:endParaRPr lang="zh-CN" altLang="en-US" sz="4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4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多采用螺丝端子固定导线，接线灵活；</a:t>
            </a:r>
            <a:endParaRPr lang="zh-CN" altLang="en-US" sz="4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4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采用模块化设计布局电路</a:t>
            </a:r>
            <a:endParaRPr lang="zh-CN" altLang="en-US" sz="4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4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通过空气开关实现电路通断的自由控制，可测量不同电路的各类参数。</a:t>
            </a:r>
            <a:endParaRPr lang="zh-CN" altLang="en-US" sz="4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2596515" y="29545280"/>
            <a:ext cx="5784850" cy="3237230"/>
          </a:xfrm>
          <a:prstGeom prst="rect">
            <a:avLst/>
          </a:prstGeom>
        </p:spPr>
      </p:pic>
      <p:pic>
        <p:nvPicPr>
          <p:cNvPr id="20" name="图片 19" descr="Image_1761459216831"/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11520805" y="33346390"/>
            <a:ext cx="7253605" cy="5440680"/>
          </a:xfrm>
          <a:prstGeom prst="rect">
            <a:avLst/>
          </a:prstGeom>
        </p:spPr>
      </p:pic>
      <p:sp>
        <p:nvSpPr>
          <p:cNvPr id="25" name="文本框 24"/>
          <p:cNvSpPr txBox="1"/>
          <p:nvPr/>
        </p:nvSpPr>
        <p:spPr>
          <a:xfrm>
            <a:off x="8736330" y="28524835"/>
            <a:ext cx="9659620" cy="43834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）逆变器性能测试</a:t>
            </a:r>
            <a:endParaRPr lang="zh-CN" altLang="en-US" sz="3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lvl="1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zh-CN" sz="3200" b="1" dirty="0"/>
              <a:t>   </a:t>
            </a:r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在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60V 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直流输入下，装置输出交流电参数为：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457200" lvl="1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电压有效值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Vrms 32.02V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（满足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32V</a:t>
            </a:r>
            <a:r>
              <a:rPr lang="en-US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±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0.25V 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要求）、频率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100Hz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、电压总谐波失真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Vthd=751.8 m%   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（远低于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THD ≤2.0% 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的竞赛指标），完全达成竞赛要求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。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2656205" y="33346390"/>
            <a:ext cx="8588375" cy="526161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50000"/>
              </a:lnSpc>
            </a:pPr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）整体装置性能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lvl="1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zh-CN" sz="3600" b="1" dirty="0"/>
              <a:t>    </a:t>
            </a: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在</a:t>
            </a:r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60V </a:t>
            </a: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直流输入下，装置输出电流达规定的</a:t>
            </a:r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2A </a:t>
            </a: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额定值；能量回馈后静态功耗仅</a:t>
            </a:r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10.497w</a:t>
            </a: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，满足竞赛对直流电源输出功率越小越好的要求，完全达成整体性能指标。</a:t>
            </a:r>
            <a:endParaRPr lang="zh-CN" altLang="en-US" sz="3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9933920" y="29656405"/>
            <a:ext cx="9659620" cy="807148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914400" lvl="1" indent="-457200">
              <a:lnSpc>
                <a:spcPct val="150000"/>
              </a:lnSpc>
              <a:buFont typeface="Wingdings" panose="05000000000000000000" charset="0"/>
              <a:buChar char="u"/>
            </a:pP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本装置基于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“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能量闭环回馈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” 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理念，以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“DC-AC+AC-DC” 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结构构建，解决传统变流器测试能耗高、成本高问题，实现电能循环利用；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charset="0"/>
              <a:buChar char="u"/>
            </a:pP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装置以相同三相全桥拓扑为理论基础，采用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STM32G474RET6 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主控，通过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SVPWM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SPWM 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算法分别实现直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- 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交、交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- 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直转换，保障能量闭环；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charset="0"/>
              <a:buChar char="u"/>
            </a:pP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性能测试达标：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60V 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直流输入下，逆变器输出参数符合要求，整体装置达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2A 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额定电流，能量回馈后静态功耗仅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10.497W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，满足竞赛指标；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charset="0"/>
              <a:buChar char="u"/>
            </a:pP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相比传统测试，装置具备节能、性能稳定的核心优势，适配绿色节能测试需求。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2237105" y="4575175"/>
            <a:ext cx="8217535" cy="7227570"/>
            <a:chOff x="540438" y="5603851"/>
            <a:chExt cx="31320000" cy="7228229"/>
          </a:xfrm>
        </p:grpSpPr>
        <p:sp>
          <p:nvSpPr>
            <p:cNvPr id="28" name="矩形: 圆顶角 105"/>
            <p:cNvSpPr/>
            <p:nvPr/>
          </p:nvSpPr>
          <p:spPr>
            <a:xfrm>
              <a:off x="540438" y="5603851"/>
              <a:ext cx="31320000" cy="7228229"/>
            </a:xfrm>
            <a:prstGeom prst="round2SameRect">
              <a:avLst>
                <a:gd name="adj1" fmla="val 8558"/>
                <a:gd name="adj2" fmla="val 0"/>
              </a:avLst>
            </a:prstGeom>
            <a:noFill/>
            <a:ln w="76200">
              <a:solidFill>
                <a:srgbClr val="40315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/>
            </a:p>
          </p:txBody>
        </p:sp>
        <p:sp>
          <p:nvSpPr>
            <p:cNvPr id="29" name="矩形: 圆角 106"/>
            <p:cNvSpPr/>
            <p:nvPr/>
          </p:nvSpPr>
          <p:spPr>
            <a:xfrm>
              <a:off x="1910279" y="6033075"/>
              <a:ext cx="12919107" cy="786699"/>
            </a:xfrm>
            <a:prstGeom prst="roundRect">
              <a:avLst/>
            </a:prstGeom>
            <a:solidFill>
              <a:srgbClr val="4219A5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CN" sz="40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en-US" altLang="zh-CN" sz="4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lang="zh-CN" altLang="en-US" sz="4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、</a:t>
              </a:r>
              <a:r>
                <a:rPr lang="zh-CN" altLang="en-US" sz="4000" b="1" dirty="0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项目信息</a:t>
              </a:r>
              <a:endPara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endPara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3" name="文本框 32"/>
          <p:cNvSpPr txBox="1"/>
          <p:nvPr/>
        </p:nvSpPr>
        <p:spPr>
          <a:xfrm>
            <a:off x="2596515" y="6054090"/>
            <a:ext cx="7531735" cy="560768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33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竞赛名称：全国大学生电子设计大赛</a:t>
            </a:r>
            <a:endParaRPr lang="zh-CN" altLang="en-US" sz="33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altLang="zh-CN" sz="33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33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获奖等级：广西赛区一等奖</a:t>
            </a:r>
            <a:endParaRPr lang="zh-CN" altLang="en-US" sz="33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altLang="zh-CN" sz="33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33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</a:t>
            </a:r>
            <a:r>
              <a:rPr lang="zh-CN" altLang="en-US" sz="33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人：冯滢妮、卢俊烨、吴灏杰</a:t>
            </a:r>
            <a:endParaRPr lang="zh-CN" altLang="en-US" sz="33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altLang="zh-CN" sz="33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33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指导教师：刘瑶、李岩舟</a:t>
            </a:r>
            <a:endParaRPr lang="zh-CN" altLang="en-US" sz="33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  <p:tag name="KSO_WM_UNIT_PLACING_PICTURE_USER_VIEWPORT" val="{&quot;height&quot;:41108,&quot;width&quot;:26949}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PP_MARK_KEY" val="b8b02576-315a-4800-abe0-074a444907fb"/>
  <p:tag name="COMMONDATA" val="eyJoZGlkIjoiYzA0MWZiZDQ2MjEwZGQ2NDdjYTVhMzdlMjFjMjc3N2UifQ==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1254</Words>
  <Application>WPS 演示</Application>
  <PresentationFormat>自定义</PresentationFormat>
  <Paragraphs>115</Paragraphs>
  <Slides>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10" baseType="lpstr">
      <vt:lpstr>Arial</vt:lpstr>
      <vt:lpstr>宋体</vt:lpstr>
      <vt:lpstr>Wingdings</vt:lpstr>
      <vt:lpstr>Calibri</vt:lpstr>
      <vt:lpstr>微软雅黑</vt:lpstr>
      <vt:lpstr>Wingdings</vt:lpstr>
      <vt:lpstr>Arial Unicode MS</vt:lpstr>
      <vt:lpstr>Calibri Light</vt:lpstr>
      <vt:lpstr>Office 主题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liu hb</dc:creator>
  <cp:lastModifiedBy>分钟</cp:lastModifiedBy>
  <cp:revision>52</cp:revision>
  <dcterms:created xsi:type="dcterms:W3CDTF">2021-05-09T05:12:00Z</dcterms:created>
  <dcterms:modified xsi:type="dcterms:W3CDTF">2025-10-26T07:32:46Z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SaveFontToCloudKey">
    <vt:lpwstr>621150068_cloud</vt:lpwstr>
  </property>
  <property fmtid="{D5CDD505-2E9C-101B-9397-08002B2CF9AE}" pid="3" name="KSOProductBuildVer">
    <vt:lpwstr>2052-12.1.0.23125</vt:lpwstr>
  </property>
  <property fmtid="{D5CDD505-2E9C-101B-9397-08002B2CF9AE}" pid="4" name="ICV">
    <vt:lpwstr>2C83B23406AE4927A3F37B9513BAA0CF_12</vt:lpwstr>
  </property>
</Properties>
</file>

<file path=docProps/thumbnail.jpeg>
</file>